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1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D5F84-5C3E-2542-8664-01ED361E0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B000C-514E-834C-8F91-6C0B2E950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95F9D-80C7-0848-9969-E9F1647FF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DC0BC-1D0D-C34B-89EC-797A3840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24621-EA21-7F41-A48C-141B11A7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6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C199A-C1EA-9248-B11F-F86BCDA4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52470-8D22-E24F-BF66-5169D3A0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48293-31DD-344F-A1CB-6DDB2F48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21C2D-C10D-B64E-A5A1-B15F6DC2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9F6B1-CCB0-AF48-944A-E86878AE1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3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4A9C2-E7B9-A04A-9C1D-72BF93F00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84E099-7AA6-7145-8876-E0BEFF698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6B5C3-A466-884B-B443-06DF9774E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7C375-83C8-8D43-B04F-57E4DD67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343B0-4981-8E4D-8010-2998B46F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2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6D03-843D-6A43-979C-8F24E9213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00CCD-82CC-514F-8CEC-65928A58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096B9-ABBA-B74D-8306-BFF6D4F0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520EB-C61E-5F49-A010-B0F98821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AE4B6-906D-8B4E-BC69-6AEB976D7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7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1DC2C-BD26-FB4F-8BC7-2E7554195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74B59-C684-AA41-BE51-64D52E26A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939D0-4180-0245-B0F4-63C160C7E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AF83A-6980-954D-B294-4D5CB546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A1B3E-9D6F-944A-9EC2-18CBE8FB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9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0851-0547-7049-B734-D3F484429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FD329-791B-2B4B-83E9-392E00F63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6DF68-1D61-9B42-ABE2-CC4EE8EC3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B6214-AC28-5F4F-8C44-958D3F1C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9284F-C8BA-FB4B-8D7D-4FA884C7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713C6-A127-FC41-9CAD-0E034537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8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60996-A488-2040-AE95-9A742759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308EC-1A9A-7842-8EE7-AFCB4B9C9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2B8F5-C854-884F-99F0-8F3BCA109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22BF4E-488A-314D-A629-E3133A4AB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9DB83-C796-FD48-945C-C67C9A285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38031-31E1-8041-AA17-D6D6EA3E3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AC073-30B0-8941-B257-05809684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CE8098-5EB5-0348-8228-9459DA23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EA5B-B389-D949-8125-355196F67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2BBDD-63AB-A144-AFF5-C01BD0C6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0E96E-F174-3B42-90AB-0A622F32B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EDAD3-0353-2A4A-9A9A-AE8622148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5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3199EB-3C6F-0544-AD8C-D267CABB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EA386F-E7C1-1E4B-A92E-B50020AE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74618-6C7D-0142-A02F-DE579165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6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4AF12-8246-C044-B685-BAE64BA32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0D39B-FBE6-334C-BAFB-326D38802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67830-4A3B-4C4C-9979-22DA3C4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FC8A8-6B63-D745-8870-DB691F031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08EFC-AC1F-1A4A-8276-1699F3CA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4D489-A024-B84E-BDA8-F118026C5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6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8AE27-FC6E-CE4C-8DC4-25452296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A5A47-C33A-4943-ACBB-7276CD772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88AFC-7232-3A43-A97E-CBB71C0FA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4F1F9B-B4D4-F94F-BBB0-C51CCD217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E866C-85E5-DB41-95F9-8D6EEDE7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A5C78-EE49-AB49-B1F7-361B5BDF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1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D2C8E8-350A-0241-ADDE-5408692C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7F82F-640B-3C4C-BF87-617F280A8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F976C-A14D-B24F-B39F-8DCDF2D9E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612B-2037-CB4C-A0CF-52CE4556B703}" type="datetimeFigureOut">
              <a:rPr lang="en-US" smtClean="0"/>
              <a:t>5/16/21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9F27E-F329-EF4E-AB88-3CC05D40A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A4446-B822-734C-BEE0-C4ED3679C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836A-165C-BD45-93C9-301B0E1C170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4FA3E6-3236-DC42-B19F-3AB0161D9C9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6" y="-1003"/>
            <a:ext cx="12143984" cy="683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87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880999F-CB16-F040-ACD6-2A8CEF61DB05}"/>
              </a:ext>
            </a:extLst>
          </p:cNvPr>
          <p:cNvSpPr/>
          <p:nvPr/>
        </p:nvSpPr>
        <p:spPr>
          <a:xfrm>
            <a:off x="0" y="0"/>
            <a:ext cx="12192000" cy="1499016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25885B-D048-8244-8CD6-7C219B9BA89A}"/>
              </a:ext>
            </a:extLst>
          </p:cNvPr>
          <p:cNvSpPr txBox="1"/>
          <p:nvPr/>
        </p:nvSpPr>
        <p:spPr>
          <a:xfrm>
            <a:off x="52465" y="0"/>
            <a:ext cx="120870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Garamond" panose="02020404030301010803" pitchFamily="18" charset="0"/>
              </a:rPr>
              <a:t>Delirium Prevalence and Outcomes in Critically Ill Patients with COVID-19: A Quality Improvement Study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3EBDF8-4A88-E342-97DC-F618CEEEB286}"/>
              </a:ext>
            </a:extLst>
          </p:cNvPr>
          <p:cNvSpPr txBox="1"/>
          <p:nvPr/>
        </p:nvSpPr>
        <p:spPr>
          <a:xfrm>
            <a:off x="594218" y="430887"/>
            <a:ext cx="1100356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Abigail A. Bucklin</a:t>
            </a:r>
            <a:r>
              <a:rPr lang="en-US" sz="14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1,2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,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Wolfgang Ganglberger</a:t>
            </a:r>
            <a:r>
              <a:rPr lang="en-US" sz="14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1,2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, Susan M. Maher</a:t>
            </a:r>
            <a:r>
              <a:rPr lang="en-US" sz="14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3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, Syed Quadri</a:t>
            </a:r>
            <a:r>
              <a:rPr lang="en-US" sz="14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1,2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Garamond" panose="02020404030301010803" pitchFamily="18" charset="0"/>
              </a:rPr>
              <a:t>Preeti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 Malik</a:t>
            </a:r>
            <a:r>
              <a:rPr lang="en-US" sz="14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1,2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, Muhammad Abubakar Ayub</a:t>
            </a:r>
            <a:r>
              <a:rPr lang="en-US" sz="14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1,2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, Miguel Alejandro </a:t>
            </a:r>
            <a:r>
              <a:rPr lang="en-US" sz="1400" dirty="0" err="1">
                <a:solidFill>
                  <a:schemeClr val="bg1"/>
                </a:solidFill>
                <a:latin typeface="Garamond" panose="02020404030301010803" pitchFamily="18" charset="0"/>
              </a:rPr>
              <a:t>Patino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 Montoya</a:t>
            </a:r>
            <a:r>
              <a:rPr lang="en-US" sz="14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3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, Haitham Samir Alabsi</a:t>
            </a:r>
            <a:r>
              <a:rPr lang="en-US" sz="14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, Jeanine Wiener-Kronish</a:t>
            </a:r>
            <a:r>
              <a:rPr lang="en-US" sz="14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3</a:t>
            </a:r>
            <a:r>
              <a:rPr 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, M. Brandon Westover</a:t>
            </a:r>
            <a:r>
              <a:rPr lang="en-US" sz="14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1,2</a:t>
            </a:r>
            <a:endParaRPr lang="en-US" sz="1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12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1</a:t>
            </a:r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 Department of Neurology, Massachusetts General Hospital (MGH), Boston, MA</a:t>
            </a:r>
          </a:p>
          <a:p>
            <a:pPr algn="ctr"/>
            <a:r>
              <a:rPr lang="en-US" sz="12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2</a:t>
            </a:r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Clinical Data Animation Center (CDAC), Boston, MA</a:t>
            </a:r>
          </a:p>
          <a:p>
            <a:pPr algn="ctr"/>
            <a:r>
              <a:rPr lang="en-US" sz="12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3</a:t>
            </a:r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Department of Anesthesia, Critical Care and Pain Medicine, Massachusetts General Hospital (MGH), Boston, MA</a:t>
            </a:r>
          </a:p>
          <a:p>
            <a:endParaRPr lang="en-US" dirty="0"/>
          </a:p>
        </p:txBody>
      </p:sp>
      <p:pic>
        <p:nvPicPr>
          <p:cNvPr id="15" name="Picture 16" descr="Logo&#10;&#10;Description automatically generated">
            <a:extLst>
              <a:ext uri="{FF2B5EF4-FFF2-40B4-BE49-F238E27FC236}">
                <a16:creationId xmlns:a16="http://schemas.microsoft.com/office/drawing/2014/main" id="{FF4838D0-F903-6948-91D3-0DC5088A4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74" y="681892"/>
            <a:ext cx="2381306" cy="65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C208FD8-949B-864A-A796-31D57053C21C}"/>
              </a:ext>
            </a:extLst>
          </p:cNvPr>
          <p:cNvGrpSpPr/>
          <p:nvPr/>
        </p:nvGrpSpPr>
        <p:grpSpPr>
          <a:xfrm>
            <a:off x="88520" y="2402074"/>
            <a:ext cx="3933852" cy="1419315"/>
            <a:chOff x="52463" y="1622126"/>
            <a:chExt cx="2802956" cy="261869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1C05C70-962F-2247-8A80-04BECB47BF4B}"/>
                </a:ext>
              </a:extLst>
            </p:cNvPr>
            <p:cNvSpPr txBox="1"/>
            <p:nvPr/>
          </p:nvSpPr>
          <p:spPr>
            <a:xfrm>
              <a:off x="52463" y="1742235"/>
              <a:ext cx="2802956" cy="2498590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200" dirty="0">
                <a:latin typeface="Palatino" pitchFamily="2" charset="77"/>
                <a:ea typeface="Palatino" pitchFamily="2" charset="77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Investigate the prevalence and severity of delirium in critically ill COVID-19 patients 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Investigate the impact of delirium on cognition and quality of life at 3-month follow up after hospitalization. 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Report our findings to hospital leadership in order to improve sedation practices and delirium prevention in COVID-19 patients.</a:t>
              </a:r>
              <a:r>
                <a:rPr lang="en-US" sz="1000" dirty="0">
                  <a:effectLst/>
                  <a:latin typeface="Palatino" pitchFamily="2" charset="77"/>
                  <a:ea typeface="Palatino" pitchFamily="2" charset="77"/>
                </a:rPr>
                <a:t> </a:t>
              </a:r>
              <a:r>
                <a:rPr lang="en-US" sz="1000" dirty="0">
                  <a:latin typeface="Palatino" pitchFamily="2" charset="77"/>
                  <a:ea typeface="Palatino" pitchFamily="2" charset="77"/>
                </a:rPr>
                <a:t>  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9EF89E-16BE-5F4F-9F3C-EDECEECD5877}"/>
                </a:ext>
              </a:extLst>
            </p:cNvPr>
            <p:cNvSpPr txBox="1"/>
            <p:nvPr/>
          </p:nvSpPr>
          <p:spPr>
            <a:xfrm>
              <a:off x="770925" y="1622126"/>
              <a:ext cx="1214204" cy="50073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>
                  <a:alpha val="0"/>
                </a:srgb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2060"/>
                  </a:solidFill>
                  <a:latin typeface="Garamond" panose="02020404030301010803" pitchFamily="18" charset="0"/>
                </a:rPr>
                <a:t>Objectives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0829C57-FAA8-0341-A50D-40463997F69F}"/>
              </a:ext>
            </a:extLst>
          </p:cNvPr>
          <p:cNvGrpSpPr/>
          <p:nvPr/>
        </p:nvGrpSpPr>
        <p:grpSpPr>
          <a:xfrm>
            <a:off x="88520" y="3886487"/>
            <a:ext cx="3933852" cy="2339364"/>
            <a:chOff x="52463" y="1667775"/>
            <a:chExt cx="2802956" cy="503104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857070A-7C24-8A4D-829B-F49C5741EC3C}"/>
                </a:ext>
              </a:extLst>
            </p:cNvPr>
            <p:cNvSpPr txBox="1"/>
            <p:nvPr/>
          </p:nvSpPr>
          <p:spPr>
            <a:xfrm>
              <a:off x="52463" y="1742234"/>
              <a:ext cx="2802956" cy="4956590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200" dirty="0">
                <a:latin typeface="Palatino" pitchFamily="2" charset="77"/>
                <a:ea typeface="Palatino" pitchFamily="2" charset="77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Patients with confirmed COVID-19 were eligible if they were:</a:t>
              </a:r>
            </a:p>
            <a:p>
              <a:pPr marL="685800" lvl="1" indent="-228600">
                <a:buFont typeface="+mj-lt"/>
                <a:buAutoNum type="arabicPeriod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in the ICU, mechanically ventilated, receiving IV sedatives</a:t>
              </a:r>
            </a:p>
            <a:p>
              <a:pPr marL="685800" lvl="1" indent="-228600">
                <a:buFont typeface="+mj-lt"/>
                <a:buAutoNum type="arabicPeriod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were undergoing urgent inpatient electroencephalographic monitoring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67 patients were enrolled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Coma status was determined using the Richmond Agitation Sedation Scale (RASS). Patients determined to be non-comatose (RASS &gt; -4) were assessed using the Confusion Assessment Method (CAM-ICU) to determine delirium status (CAM-ICU positive or negative).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Cognition and quality of life were assessed via phone interview 3 months after enrollment in the study. </a:t>
              </a:r>
            </a:p>
            <a:p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E98C275-0E50-EF43-8982-09238FC73D62}"/>
                </a:ext>
              </a:extLst>
            </p:cNvPr>
            <p:cNvSpPr txBox="1"/>
            <p:nvPr/>
          </p:nvSpPr>
          <p:spPr>
            <a:xfrm>
              <a:off x="770350" y="1667775"/>
              <a:ext cx="1214203" cy="28900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>
                  <a:alpha val="0"/>
                </a:srgb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2060"/>
                  </a:solidFill>
                  <a:latin typeface="Garamond" panose="02020404030301010803" pitchFamily="18" charset="0"/>
                </a:rPr>
                <a:t>Methods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417452F-6449-5F47-AF20-F3129AF05CF3}"/>
              </a:ext>
            </a:extLst>
          </p:cNvPr>
          <p:cNvGrpSpPr/>
          <p:nvPr/>
        </p:nvGrpSpPr>
        <p:grpSpPr>
          <a:xfrm>
            <a:off x="4122155" y="1514011"/>
            <a:ext cx="5290197" cy="4711840"/>
            <a:chOff x="213154" y="1597275"/>
            <a:chExt cx="2720715" cy="280201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FBBFDD-1B58-CA47-9501-3073317E6F66}"/>
                </a:ext>
              </a:extLst>
            </p:cNvPr>
            <p:cNvSpPr txBox="1"/>
            <p:nvPr/>
          </p:nvSpPr>
          <p:spPr>
            <a:xfrm>
              <a:off x="213154" y="1663034"/>
              <a:ext cx="2720715" cy="2736254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sz="1000" dirty="0">
                <a:latin typeface="Palatino" pitchFamily="2" charset="77"/>
                <a:ea typeface="Palatino" pitchFamily="2" charset="77"/>
              </a:endParaRPr>
            </a:p>
            <a:p>
              <a:endParaRPr lang="en-US" sz="1200" b="1" dirty="0">
                <a:latin typeface="Palatino" pitchFamily="2" charset="77"/>
                <a:ea typeface="Palatino" pitchFamily="2" charset="77"/>
              </a:endParaRPr>
            </a:p>
            <a:p>
              <a:endParaRPr lang="en-US" sz="1100" b="1" dirty="0">
                <a:latin typeface="Palatino" pitchFamily="2" charset="77"/>
                <a:ea typeface="Palatino" pitchFamily="2" charset="77"/>
              </a:endParaRPr>
            </a:p>
            <a:p>
              <a:r>
                <a:rPr lang="en-US" sz="1100" b="1" dirty="0">
                  <a:latin typeface="Palatino" pitchFamily="2" charset="77"/>
                  <a:ea typeface="Palatino" pitchFamily="2" charset="77"/>
                </a:rPr>
                <a:t>Figure 1: </a:t>
              </a:r>
              <a:r>
                <a:rPr lang="en-US" sz="1100" dirty="0">
                  <a:latin typeface="Palatino" pitchFamily="2" charset="77"/>
                  <a:ea typeface="Palatino" pitchFamily="2" charset="77"/>
                </a:rPr>
                <a:t>Swimmer plot showing whether patients are CAM-ICU negative (no delirium) and no coma, comatose, or CAM-ICU positive (delirious). Each bin represents one day. Transitions from the ICU to the floor, and from the floor back to the ICU are indicated on the plots.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949B07-40EA-784F-8F62-A31FEC6545CA}"/>
                </a:ext>
              </a:extLst>
            </p:cNvPr>
            <p:cNvSpPr txBox="1"/>
            <p:nvPr/>
          </p:nvSpPr>
          <p:spPr>
            <a:xfrm>
              <a:off x="966410" y="1597275"/>
              <a:ext cx="1214203" cy="15773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>
                  <a:alpha val="0"/>
                </a:srgb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2060"/>
                  </a:solidFill>
                  <a:latin typeface="Garamond" panose="02020404030301010803" pitchFamily="18" charset="0"/>
                </a:rPr>
                <a:t>Results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DE50843-1617-1540-811F-B22CDA6B5CFD}"/>
              </a:ext>
            </a:extLst>
          </p:cNvPr>
          <p:cNvGrpSpPr/>
          <p:nvPr/>
        </p:nvGrpSpPr>
        <p:grpSpPr>
          <a:xfrm>
            <a:off x="9512134" y="4432460"/>
            <a:ext cx="2627397" cy="1793391"/>
            <a:chOff x="52463" y="1622126"/>
            <a:chExt cx="2720715" cy="150043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E11C4F0-A6B1-524B-886F-543FE050B79F}"/>
                </a:ext>
              </a:extLst>
            </p:cNvPr>
            <p:cNvSpPr txBox="1"/>
            <p:nvPr/>
          </p:nvSpPr>
          <p:spPr>
            <a:xfrm>
              <a:off x="52463" y="1795681"/>
              <a:ext cx="2720715" cy="1326877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200" dirty="0">
                <a:latin typeface="Palatino" pitchFamily="2" charset="77"/>
                <a:ea typeface="Palatino" pitchFamily="2" charset="77"/>
              </a:endParaRPr>
            </a:p>
            <a:p>
              <a:r>
                <a:rPr lang="en-US" sz="1000" dirty="0">
                  <a:latin typeface="Palatino" pitchFamily="2" charset="77"/>
                  <a:ea typeface="Palatino" pitchFamily="2" charset="77"/>
                </a:rPr>
                <a:t>Delirium prevalence and severity is widespread in patients admitted to the ICU with COVID-19. All but one patient was delirious for at least one day during their hospitalization. Many patients experienced cognitive difficulties and decreased quality of life post-discharge. 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5C5DB85-D4FD-4A43-B44F-FA082A4E7B90}"/>
                </a:ext>
              </a:extLst>
            </p:cNvPr>
            <p:cNvSpPr txBox="1"/>
            <p:nvPr/>
          </p:nvSpPr>
          <p:spPr>
            <a:xfrm>
              <a:off x="770925" y="1622126"/>
              <a:ext cx="1214204" cy="34711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>
                  <a:alpha val="0"/>
                </a:srgb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2060"/>
                  </a:solidFill>
                  <a:latin typeface="Garamond" panose="02020404030301010803" pitchFamily="18" charset="0"/>
                </a:rPr>
                <a:t>Conclusions </a:t>
              </a:r>
            </a:p>
          </p:txBody>
        </p:sp>
      </p:grpSp>
      <p:pic>
        <p:nvPicPr>
          <p:cNvPr id="34" name="Picture 33" descr="Timeline&#10;&#10;Description automatically generated">
            <a:extLst>
              <a:ext uri="{FF2B5EF4-FFF2-40B4-BE49-F238E27FC236}">
                <a16:creationId xmlns:a16="http://schemas.microsoft.com/office/drawing/2014/main" id="{662E5822-CEB4-D04B-8B16-471E39E4E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199" y="1884888"/>
            <a:ext cx="5073215" cy="3459101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20E784E7-0C1B-AB4C-9343-9B9545221D2A}"/>
              </a:ext>
            </a:extLst>
          </p:cNvPr>
          <p:cNvGrpSpPr/>
          <p:nvPr/>
        </p:nvGrpSpPr>
        <p:grpSpPr>
          <a:xfrm>
            <a:off x="9512135" y="1514012"/>
            <a:ext cx="2627396" cy="2918448"/>
            <a:chOff x="52463" y="1622126"/>
            <a:chExt cx="2720715" cy="306227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A501B6E-C504-2343-906E-773FCD95C188}"/>
                </a:ext>
              </a:extLst>
            </p:cNvPr>
            <p:cNvSpPr txBox="1"/>
            <p:nvPr/>
          </p:nvSpPr>
          <p:spPr>
            <a:xfrm>
              <a:off x="52463" y="1742234"/>
              <a:ext cx="2720715" cy="2942170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200" dirty="0">
                <a:latin typeface="Palatino" pitchFamily="2" charset="77"/>
                <a:ea typeface="Palatino" pitchFamily="2" charset="77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5 patients were comatose the duration of the study.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 Of the 62 patients with delirium assessments, 61 (98%) were delirious at least 1 day.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Over 90% of patients received opioids, benzodiazepines, propofol at least once during hospitalization.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At three months, 62% of patients showed impaired cognition, 51% low quality of life, and 16% depression.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Patients in top half of delirium exposure showed worse cognition, worse quality of life and worse depression than patients in bottom half of delirium exposure.</a:t>
              </a:r>
            </a:p>
            <a:p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B937FC7-58F6-4646-9126-850E7005B70E}"/>
                </a:ext>
              </a:extLst>
            </p:cNvPr>
            <p:cNvSpPr txBox="1"/>
            <p:nvPr/>
          </p:nvSpPr>
          <p:spPr>
            <a:xfrm>
              <a:off x="770925" y="1622126"/>
              <a:ext cx="1214204" cy="25369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>
                  <a:alpha val="0"/>
                </a:srgb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2060"/>
                  </a:solidFill>
                  <a:latin typeface="Garamond" panose="02020404030301010803" pitchFamily="18" charset="0"/>
                </a:rPr>
                <a:t>Results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005279-ACAE-A943-B294-720572EF92E4}"/>
              </a:ext>
            </a:extLst>
          </p:cNvPr>
          <p:cNvGrpSpPr/>
          <p:nvPr/>
        </p:nvGrpSpPr>
        <p:grpSpPr>
          <a:xfrm>
            <a:off x="88520" y="1510106"/>
            <a:ext cx="3933852" cy="861118"/>
            <a:chOff x="52463" y="1516302"/>
            <a:chExt cx="2802956" cy="158880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17E5A09-8401-C647-9AF3-B7C978624BEB}"/>
                </a:ext>
              </a:extLst>
            </p:cNvPr>
            <p:cNvSpPr txBox="1"/>
            <p:nvPr/>
          </p:nvSpPr>
          <p:spPr>
            <a:xfrm>
              <a:off x="52463" y="1742235"/>
              <a:ext cx="2802956" cy="1362869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200" dirty="0">
                <a:latin typeface="Palatino" pitchFamily="2" charset="77"/>
                <a:ea typeface="Palatino" pitchFamily="2" charset="77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>
                  <a:latin typeface="Palatino" pitchFamily="2" charset="77"/>
                  <a:ea typeface="Palatino" pitchFamily="2" charset="77"/>
                </a:rPr>
                <a:t>There is a need to track the prevalence and severity of delirium in COVID-19 patients to identify opportunities to prevent or decrease delirium in this patient population.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2E6807F-CCE9-2746-B8D3-2C20B1C46F2F}"/>
                </a:ext>
              </a:extLst>
            </p:cNvPr>
            <p:cNvSpPr txBox="1"/>
            <p:nvPr/>
          </p:nvSpPr>
          <p:spPr>
            <a:xfrm>
              <a:off x="770699" y="1516302"/>
              <a:ext cx="1214204" cy="56786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>
                  <a:alpha val="0"/>
                </a:srgb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2060"/>
                  </a:solidFill>
                  <a:latin typeface="Garamond" panose="02020404030301010803" pitchFamily="18" charset="0"/>
                </a:rPr>
                <a:t>Background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738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5313</TotalTime>
  <Words>467</Words>
  <Application>Microsoft Macintosh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Palatino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Odden</dc:creator>
  <cp:lastModifiedBy>Bucklin, Abigail Anne</cp:lastModifiedBy>
  <cp:revision>38</cp:revision>
  <dcterms:created xsi:type="dcterms:W3CDTF">2021-01-26T19:22:16Z</dcterms:created>
  <dcterms:modified xsi:type="dcterms:W3CDTF">2021-05-17T04:01:23Z</dcterms:modified>
</cp:coreProperties>
</file>